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8" r:id="rId3"/>
    <p:sldId id="257" r:id="rId4"/>
    <p:sldId id="258" r:id="rId5"/>
    <p:sldId id="269" r:id="rId6"/>
    <p:sldId id="270" r:id="rId7"/>
    <p:sldId id="274" r:id="rId8"/>
    <p:sldId id="271" r:id="rId9"/>
    <p:sldId id="273" r:id="rId10"/>
    <p:sldId id="272" r:id="rId11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99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54808" autoAdjust="0"/>
  </p:normalViewPr>
  <p:slideViewPr>
    <p:cSldViewPr snapToGrid="0">
      <p:cViewPr varScale="1">
        <p:scale>
          <a:sx n="43" d="100"/>
          <a:sy n="43" d="100"/>
        </p:scale>
        <p:origin x="1733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18F800-64F1-426B-B4AD-6EECD2622DCF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DE40C8-0C2E-482B-8DE4-7663F9B78223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95688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zh.wikipedia.org/wiki/%E6%B5%B7%E4%BC%A6_(%E7%A5%9E%E8%AF%9D)" TargetMode="External"/><Relationship Id="rId3" Type="http://schemas.openxmlformats.org/officeDocument/2006/relationships/hyperlink" Target="https://zh.wikipedia.org/wiki/%E9%9B%85%E5%85%B8%E5%A8%9C" TargetMode="External"/><Relationship Id="rId7" Type="http://schemas.openxmlformats.org/officeDocument/2006/relationships/hyperlink" Target="https://zh.wikipedia.org/wiki/%E5%B8%95%E9%87%8C%E6%96%AF" TargetMode="External"/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Relationship Id="rId6" Type="http://schemas.openxmlformats.org/officeDocument/2006/relationships/hyperlink" Target="https://zh.wikipedia.org/wiki/%E7%89%B9%E6%B4%9B%E4%BC%8A" TargetMode="External"/><Relationship Id="rId5" Type="http://schemas.openxmlformats.org/officeDocument/2006/relationships/hyperlink" Target="https://zh.wikipedia.org/wiki/%E8%B5%AB%E6%8B%89" TargetMode="External"/><Relationship Id="rId4" Type="http://schemas.openxmlformats.org/officeDocument/2006/relationships/hyperlink" Target="https://zh.wikipedia.org/wiki/%E9%98%BF%E8%8A%99%E7%BE%85%E7%8B%84%E5%BF%92" TargetMode="Externa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歐洲文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明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的發源地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希臘，希臘文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明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發源地在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愛琴海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四周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哥林多古城南邊十多公里就是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邁錫尼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﹝Mycenaean﹞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愛琴海古文明的發源地，大約是中國商朝年代。希臘作家荷馬的著作描寫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邁錫尼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文明時期希臘和特洛伊戰爭的故事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主前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1100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智慧女神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雅典娜"/>
              </a:rPr>
              <a:t>雅典娜</a:t>
            </a:r>
            <a:r>
              <a:rPr lang="en-US" altLang="zh-TW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Athena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性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女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 tooltip="阿芙羅狄忒"/>
              </a:rPr>
              <a:t>阿芙羅狄忒</a:t>
            </a:r>
            <a:r>
              <a:rPr lang="en-AU" altLang="zh-C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Aphrodite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和天后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赫拉"/>
              </a:rPr>
              <a:t>赫拉</a:t>
            </a:r>
            <a:r>
              <a:rPr lang="en-US" altLang="zh-TW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Hera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都認為自己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最美麗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的女神，都想獲得一顆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刻著「獻給最美麗的女神」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的金蘋果。三位女神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請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特洛伊"/>
              </a:rPr>
              <a:t>特洛伊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王子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7" tooltip="帕里斯"/>
              </a:rPr>
              <a:t>帕里斯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Paris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裁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判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三位女神分別以世界最有智慧、最有權力的君王、世界第一美女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賄賂帕里斯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Paris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王子，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帕里斯選擇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要性愛女神</a:t>
            </a:r>
            <a:r>
              <a:rPr lang="en-AU" altLang="zh-C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Aphrodite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所給的世界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第一美女美女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性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女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</a:t>
            </a:r>
            <a:r>
              <a:rPr lang="zh-CN" altLang="en-US" sz="1200" b="0" i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答謝他，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施行魔咒讓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希臘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斯巴達王后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世界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第一美女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8" tooltip="海伦 (神话)"/>
              </a:rPr>
              <a:t>海倫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愛上</a:t>
            </a:r>
            <a:r>
              <a:rPr lang="zh-TW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6" tooltip="特洛伊"/>
              </a:rPr>
              <a:t>特洛伊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王子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而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拋棄家鄉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丈夫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、幼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女。斯巴達國王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大怒，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聯合希臘各城邦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，召集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一千艘戰船及五萬名士兵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攻打特洛伊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。但特洛伊因為有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性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女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神協助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這場戰爭打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了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十年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還攻不下特洛伊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於是智慧女神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雅典娜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報復特洛伊王子害她沒得到最美女神的金蘋果，就指示希臘軍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打造一隻巨大的木馬，裏面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埋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伏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士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兵，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希臘大軍假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裝撒退，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只留下木馬，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特洛伊人將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木馬當作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戰利品帶回城內。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當特洛伊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晚上狂歡慶祝勝利時，沒人防備，希臘士兵從木馬出來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和希臘軍隊裡應外合，毀滅特洛伊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以前歷史學家認為沒有特洛伊，直到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十九世紀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在土耳其挖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掘出古代的特洛伊城，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證實有這個城市。而且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埃及、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中東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的歷史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資料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證據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也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證實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那年代有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一場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戰爭使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特洛伊城被希臘徹底毀滅。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原來作家荷馬寫根據口傳歷史混合神話寫成史詩。他寫作的時候約主前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800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年，那時哥林多城是希臘最繁榮富裕的城市。</a:t>
            </a:r>
            <a:endParaRPr lang="en-AU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E40C8-0C2E-482B-8DE4-7663F9B78223}" type="slidenum">
              <a:rPr lang="en-AU" smtClean="0"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90272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保羅不是提出一些教條禁止淫亂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保羅提醒哥林多信徒蒙恩信主是聖靈的工作，而人接受聖靈的感動知罪認罪，就可因信耶穌捨身救贖而蒙赦罪，被聖靈重生，領受聖靈內住的恩典，身體成為聖靈的殿，不再是情慾的俘虜。聖徒心被恩感，靠著聖靈隨時的提醒、引導、幫助，用身體來榮耀主，做聖潔的器皿，做榮耀神、對人有益的事。</a:t>
            </a:r>
            <a:endParaRPr lang="en-AU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當我們人生目標是用身體榮耀神，</a:t>
            </a:r>
            <a:r>
              <a:rPr lang="zh-CN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我們</a:t>
            </a:r>
            <a:r>
              <a:rPr lang="zh-TW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是聖潔的，是神所喜悅的</a:t>
            </a:r>
            <a:r>
              <a:rPr lang="zh-CN" altLang="en-US" sz="1200" b="0" dirty="0">
                <a:latin typeface="PMingLiU" panose="02020500000000000000" pitchFamily="18" charset="-120"/>
                <a:ea typeface="PMingLiU" panose="02020500000000000000" pitchFamily="18" charset="-120"/>
              </a:rPr>
              <a:t>。</a:t>
            </a:r>
            <a:endParaRPr lang="en-AU" altLang="zh-CN" sz="1200" b="0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見證：</a:t>
            </a:r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東方比利</a:t>
            </a:r>
            <a:r>
              <a:rPr lang="zh-CN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用身體榮耀神</a:t>
            </a:r>
            <a:endParaRPr lang="zh-TW" altLang="en-US" sz="1200" b="1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出生于將軍之家，外人以為光采，其實是我生命災難的開始。因為父母、兄長對我的管教方式不是打就是罵，所以我從小就盤算：「有一天，我一定要離開這個家，走得越遠越好！」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1983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我以男扮女裝登臺表演，造成轟動，檔期立刻排滿臺灣、香港、東南亞，甚至遠征法國。然而我落入金錢、貪欲、揮霍、玩樂的深坑，無法自拔。錢賺得多，卻永遠不夠用。期間一度被某富豪的姨太太包養，後來又跟一位同性戀銀行大亨在一起，玩遍世界各地。如此喪盡尊嚴、追逐財利、每天吃喝玩樂，但心靈深處卻覺得越來越空虛，最後甚至染上吸毒惡習。「我的苦，有誰知道呢？」我忍不住對天吶喊！</a:t>
            </a:r>
            <a:endParaRPr lang="en-AU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1992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年考進新加坡廣播電臺，走出一片新天地。但工作壓力太大，我每天晚上都去舞廳跳舞喝酒，非要 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high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到茫才肯回宿舍睡覺。我常發燒、全身酸痛、刷牙時流血不止，直到因為高燒不退、才赴醫就診。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1992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年，醫師宣判得了急性淋巴性血癌第四期！我呆住了！。化療使體重從八十五公斤暴瘦至六十四公斤，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1993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新加坡媒體紛紛以頭條新聞報導「東方比利只剩下五個月生命」！印尼巨佛山、馬來西亞大伯公廟、泰國四面佛，我全去拜了，還到新加坡觀音堂住了半年，可是沒用。「不如死了算了」我淚流滿面地寫好遺書，準備四十八顆安眠藥，翻開通訊錄，竟然找不到一個可以託付的人，我更加悲傷。有一天無意間看到聖經約翰福音第八章行淫的婦人被抓、眾人想要用石頭打死她，耶穌卻赦免她，叫她不要繼續犯罪。我突然驚覺，我比那個淫婦更髒啊！但那個淫婦只呼喊了一聲：「主啊！」就得到完全的赦免──這樣的恩典，我也要！</a:t>
            </a:r>
            <a:br>
              <a:rPr lang="zh-CN" altLang="en-US" dirty="0"/>
            </a:b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那個星期天我走進教會，不顧滿堂的會眾，直走向十字架前噗通一聲跪下，忍不住痛哭失聲，好像一個離家的浪子重回父親懷中一樣，我懇求耶穌赦免我一切的罪！不知道哭了多久，彷佛聽到耶穌慈聲對我說：「孩子，我也不定你的罪。起來，不要再犯罪了！」奇妙的事接著發生，以前的我自私自利、任性衝動、脾氣暴躁、為求成功不擇手段；信耶穌以後，雖然化療使我的身體極不舒服，但我開始學著去關懷別人，探訪病人，也願意開口認錯道歉，尤其是向我親愛的家人──隔了三十年，我們終於在上帝的愛裡真正成為一家人！二哥從臺灣打電話說檢查結果癌細胞消失了！」我再度登上新加坡媒體頭條！</a:t>
            </a:r>
            <a:br>
              <a:rPr lang="zh-CN" altLang="en-US" dirty="0"/>
            </a:b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正因為抗癌路上的艱辛，也因兩次抗癌過程中獲得許多資源與幫助，我在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2008 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成立「比利的家」，結合繪畫、運動、食療、烘焙、旅遊、舞蹈等方式，推廣身心靈平衡的健康新生活，幫助了許多人。我經歷兩次血癌，兩次骨髓移植，走過兩回死蔭幽谷，瞭解人生的短暫脆弱，更加珍惜生命。耶穌說：「我是復活，我是生命；凡活著信我的人必永遠不死。信我的人雖然死了，也要復活。」我有復活的應許，更是寶貴。因此我以感恩的心，盼望上帝加倍賜福我的餘生，使用我的每一天，幫助人活出生命的驚嘆號！我也要把上帝的救恩、復活永生的福氣，分享給我遇到的每個人。</a:t>
            </a:r>
            <a:b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</a:br>
            <a:r>
              <a:rPr lang="en-AU" sz="12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討論問題：犯了淫亂應怎麽辦？神有給一條出路嗎？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討論問題：有些基督徒存著靈魂和身體對立的觀念。以下的主張對嗎？為什麽？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傳福音就是傳靈魂得救，身體的需要是不重要的。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信耶穌就是為了死後上天堂，今生是不重要的。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基督徒要優先服事教會，家庭的事和職場的事是次要的，與主親近就好了，與親友的關係不重要。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lvl="0"/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基督徒不要愛世界，喜歡旅行就是愛世界。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E40C8-0C2E-482B-8DE4-7663F9B78223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650267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>
            <a:extLst>
              <a:ext uri="{FF2B5EF4-FFF2-40B4-BE49-F238E27FC236}">
                <a16:creationId xmlns:a16="http://schemas.microsoft.com/office/drawing/2014/main" id="{71100D31-C0C5-4A15-BFD3-0BE4DA0C98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>
            <a:extLst>
              <a:ext uri="{FF2B5EF4-FFF2-40B4-BE49-F238E27FC236}">
                <a16:creationId xmlns:a16="http://schemas.microsoft.com/office/drawing/2014/main" id="{595AD05B-36A9-4E44-A2F7-704FA3AEC32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希臘羅馬神話中的眾神和人一樣充滿七情六慾，因為作者把人的慾望投射到神話故事裏眾神身上。人的慾望和罪性從始祖犯罪後並沒有沒有改變。智慧女神雅典娜因沒得到第一女神的稱號，不只報復特洛伊王子，她竟然用詭計讓希臘大軍毀滅特洛伊全城百姓，太心黑手辣了，雅典城竟然還供奉她為守護神！智慧女神反映出人的嫉妒、報復、詭詐、不擇手段、為自己的利益傷害無辜。性愛女神已經很貌美了，但為了爭奪第一女神的地位，不惜用賄賂的手段收買裁判員，也不惜拆毀世界第一美女海倫的家庭，施魔咒讓海倫離開丈夫和幼兒。性愛女神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Aphrodite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已經有丈夫，但她輕看丈夫，和其他男神、男人淫亂。性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女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反應人的虛榮心、缺乏安全感、賄賂、淫亂、拆散自己和別人家庭。保羅時代的哥林多人也像神話故事裏的特洛伊王子一樣，受到世界智慧、權力、美女的誘惑試探，失去公平正義、失去婚姻聖潔與專一的愛情。哥林多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位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於希臘東西南北交通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樞紐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，繁榮的商港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吸引很多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貿易商人、水手、旅客、移民、包括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猶太人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移民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哥林多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建立會堂（徒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18:12b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）。哥林多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人拜性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女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Aphrodite</a:t>
            </a:r>
            <a:r>
              <a:rPr lang="zh-TW" altLang="en-US" sz="1200" b="0" i="0" u="sng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阿芙羅狄</a:t>
            </a:r>
            <a:r>
              <a:rPr lang="zh-CN" altLang="en-US" sz="1200" b="0" i="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特</a:t>
            </a:r>
            <a:r>
              <a:rPr lang="zh-CN" altLang="en-US" sz="1200" b="0" i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山上的</a:t>
            </a:r>
            <a:r>
              <a:rPr lang="zh-CN" altLang="en-US" sz="1200" b="0" i="0" u="non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護衛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城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性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愛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女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神廟」（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Temple of Aphrodite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，數百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廟妓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供人尋歡作樂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當時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「那哥林多女子」（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That Corinthian girl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意思是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指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「那個女人是個廟妓」。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情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慾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物慾充滿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這個大都會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。主後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51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保羅在哥林多住認識了亞居拉和百基拉，和他們同住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一同傳福音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（羅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16:3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），在他們家裡成立了教會（林前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16:19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。保羅住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了一年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半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（徒</a:t>
            </a:r>
            <a:r>
              <a:rPr lang="en-US" altLang="zh-TW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18:11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），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53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年春離開哥林多。哥林多教會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基督徒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面對不良社會習俗和錯誤哲理的宣傳，有些人經不起權力和情慾誘惑，在教會中結黨紛爭、傳播錯誤哲理、違背神所設立的婚姻、生活行為淫亂、到法庭控訴弟兄等等，這些都是違背基督信仰的事。這段經文是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離開哥林多以後，大約在主後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55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年回信教導信徒要逃避淫亂，因為身體是為榮耀神。保羅指出的淫亂問題也是今天婚姻的殺手。基督徒的人生目標是什麽？不知道的話，很可能會被社會潮流淹沒。</a:t>
            </a:r>
            <a:endParaRPr lang="en-AU" altLang="en-US" b="1" dirty="0"/>
          </a:p>
        </p:txBody>
      </p:sp>
      <p:sp>
        <p:nvSpPr>
          <p:cNvPr id="7172" name="Slide Number Placeholder 3">
            <a:extLst>
              <a:ext uri="{FF2B5EF4-FFF2-40B4-BE49-F238E27FC236}">
                <a16:creationId xmlns:a16="http://schemas.microsoft.com/office/drawing/2014/main" id="{AFB9C3EB-C0A9-412F-970A-1E2DAE3BAC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FA0DD1C-2CEC-4298-ACF5-439216D4D98D}" type="slidenum">
              <a:rPr lang="en-AU" altLang="en-US"/>
              <a:pPr>
                <a:spcBef>
                  <a:spcPct val="0"/>
                </a:spcBef>
              </a:pPr>
              <a:t>2</a:t>
            </a:fld>
            <a:endParaRPr lang="en-AU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請讀</a:t>
            </a:r>
            <a:r>
              <a:rPr lang="en-US" altLang="zh-CN" dirty="0"/>
              <a:t>PPT</a:t>
            </a:r>
            <a:r>
              <a:rPr lang="zh-CN" altLang="en-US" dirty="0"/>
              <a:t>上的哥林多前書</a:t>
            </a:r>
            <a:r>
              <a:rPr lang="en-US" altLang="zh-CN" dirty="0"/>
              <a:t>6:12-20.</a:t>
            </a:r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E40C8-0C2E-482B-8DE4-7663F9B78223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66730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E40C8-0C2E-482B-8DE4-7663F9B78223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7167553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摘要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12-14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節） 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糾正縱慾派濫用身體的標語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15-18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節）</a:t>
            </a:r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行淫的身體與基督的肢體分離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（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19-20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節） 身體是聖靈的殿 身體為榮耀神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E40C8-0C2E-482B-8DE4-7663F9B78223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757968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「凡事我都可行」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是縱慾派流行的標語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訴求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我有權做任何我想做的事，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這標語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很煽動人心，有如今天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Nike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球鞋的宣傳 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”Just Do It.”  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保羅在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「凡事我都可行」之後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加上“但不是凡事都有益處”、“但任何事我都不受它轄制”，保羅一針見血地糾正縱慾派的錯誤。什麽是益處？就是這件事可以造就人、幫助人，但如果是拆毀人、害人的事不可行，因為基督徒要 愛人如己。基督徒像亞伯拉罕一樣，盼望神祝福我，也盼望自我成為眾人的祝福。任何會被轄制、會上癮的事也不可行，醉酒、吸毒、色情、淫亂都上癮，被轄制就失去了自由。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節縱慾派另一句的標語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「食物是為肚腹，肚腹是為食物」。他們認為食物是為肚腹而存在，肚腹是為食物而存在，追求滿足口腹之慾是很自然、很快樂的事，所以人應該盡量享受食物，荒宴醉酒。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“肚腹”另有一個意思：身體感覺和渴望所在之處。哥林多人不只追求口腹之欲，他們認為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追求滿足身體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所有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的感官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慾望是很自然很快樂的事，身體為這些享受之事物存在，這些享受的食物也為身體存在，所以不只追求美食、醉酒，就是淫亂也可以。兩句標語就是說：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我有權讓身體盡情享受所有的樂趣。保羅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反駁：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人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把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口腹用來作縱慾，神要把食物和肚腹兩樣都毀壞。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當時哥林多的宴會中美食、美酒、女色常常是離不開的，今天在一些社會風氣不好的國家談生意，生意人和官員會到酒色場所吃飯、喝酒、行淫。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“淫亂” 包括嫖妓、未婚同居或性行為，所有不在婚姻內的性關係都是淫亂。這定義似乎非常嚴格。保羅的雙重解釋「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身體不是為淫亂，而是為主；主也是為身體。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，讓我們明白淫亂的嚴重性。</a:t>
            </a:r>
            <a:endParaRPr lang="en-AU" altLang="zh-CN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E40C8-0C2E-482B-8DE4-7663F9B78223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335067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「身體是為主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，不是為淫亂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照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著神的形像造男造女，從塵土創造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有身體有靈魂的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亞當夏娃。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設立伊甸園供應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亞當夏娃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身體所需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的食物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神祝福亞當夏娃的後裔生養眾多。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神所創造的身體本來就是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屬於神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。人犯罪墮落之後，基督為我們捨身，為我們的贖罪，我們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是新造的人，是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神聖潔的兒女。</a:t>
            </a:r>
            <a:r>
              <a:rPr lang="zh-TW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羅馬書</a:t>
            </a:r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12:1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所以弟兄們，我以神的慈悲勸你們，將身體獻上當作活祭，是聖潔的，是神所喜悅的；你們如此事奉乃是理所當然的。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」</a:t>
            </a:r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彼得前書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1:14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你們既作順命的兒女，就不要效法從前蒙昧無知的時候那放縱私慾的樣子。</a:t>
            </a:r>
            <a:endParaRPr lang="en-AU" altLang="zh-TW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「主也是為身體」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：</a:t>
            </a:r>
            <a:r>
              <a:rPr lang="zh-TW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帖前</a:t>
            </a:r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5:23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「願賜平安的神親自使你們全然成聖！又願你們的靈與魂與身子得蒙保守，在我們主耶穌基督降臨的時候，完全無可指摘！」</a:t>
            </a:r>
            <a:r>
              <a:rPr lang="zh-CN" altLang="en-US" sz="1200" b="0" dirty="0">
                <a:latin typeface="+mn-ea"/>
                <a:cs typeface="Times New Roman" panose="02020603050405020304" pitchFamily="18" charset="0"/>
              </a:rPr>
              <a:t>神的創造和救贖之恩都包括身體。</a:t>
            </a:r>
            <a:r>
              <a:rPr lang="en-AU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</a:t>
            </a:r>
            <a:r>
              <a:rPr lang="zh-TW" altLang="en-US" sz="1200" b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 「</a:t>
            </a:r>
            <a:r>
              <a:rPr lang="zh-TW" altLang="en-US" sz="1200" b="0" dirty="0">
                <a:latin typeface="+mn-ea"/>
                <a:cs typeface="Times New Roman" panose="02020603050405020304" pitchFamily="18" charset="0"/>
              </a:rPr>
              <a:t>神已經使主復活，也要用他自己的能力使我們復活。」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主再來時聖徒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將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領受復活榮耀的身體。</a:t>
            </a:r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約翰福音</a:t>
            </a:r>
            <a:r>
              <a:rPr lang="en-US" altLang="zh-TW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5:29</a:t>
            </a:r>
            <a:r>
              <a:rPr lang="zh-TW" altLang="en-US" sz="1200" b="1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</a:t>
            </a:r>
            <a:r>
              <a:rPr lang="zh-TW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行善的，復活得生；作惡的，復活定罪。」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因此淫亂的人是身體復活定罪。使徒信經說：我信身體復活。歷代信徒都相信基督應許我們永生不只是聖靈重生，也包括主再來時身體復活。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哥林多人輕看身體、濫用身體是錯誤的。</a:t>
            </a:r>
            <a:endParaRPr lang="en-US" altLang="zh-CN" sz="1200" b="1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討論問題：今天有人主張“我的身體我要怎樣就怎樣”，是不是很像保羅時代縱慾派的標語“凡事我都可行”？基督徒如何回答這樣的主張？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E40C8-0C2E-482B-8DE4-7663F9B78223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145661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希臘哲學身體靈魂二元論產生偏激的謬論，導致縱慾派主張身體本來就是屬物質，是惡的，會朽壞，反正身體都要朽壞，但靈魂是善的，不朽壞，未來歸於善的地方，所以今生可以好好享受感官世界。其實他們是為自己縱慾犯罪找藉口。</a:t>
            </a:r>
            <a:endParaRPr lang="en-AU" altLang="zh-CN" sz="1200" b="0" dirty="0">
              <a:latin typeface="DengXian" panose="02010600030101010101" pitchFamily="2" charset="-122"/>
              <a:ea typeface="DengXian" panose="02010600030101010101" pitchFamily="2" charset="-122"/>
              <a:cs typeface="PMingLiU" panose="02020500000000000000" pitchFamily="18" charset="-120"/>
            </a:endParaRPr>
          </a:p>
          <a:p>
            <a:r>
              <a:rPr lang="zh-CN" altLang="en-US" sz="1200" b="0" dirty="0">
                <a:latin typeface="DengXian" panose="02010600030101010101" pitchFamily="2" charset="-122"/>
                <a:ea typeface="DengXian" panose="02010600030101010101" pitchFamily="2" charset="-122"/>
              </a:rPr>
              <a:t>做、製造的動詞和神創造的創造同一個字！保羅有意用這個詞提醒大家：神創造亞當夏娃是照著神的形像造男造女，用富有深刻意義的方式造男造女表達夫妻生命合一、愛情專一，一生一世彼此扶持，妻子幫助丈夫榮耀神，妻子是丈夫的榮耀。丈夫榮耀神就是照著神的形像生活。基督的言行中具體彰顯神的形像。保羅教導夫妻首先在敬畏基督的心裡面彼此順服，丈夫愛妻子如同主愛教會、為教會捨己，妻子敬重順服丈夫如同主。這樣兩人成為一體是身心靈的合一，一同在恩典中享受幸福的婚姻。</a:t>
            </a:r>
            <a:endParaRPr lang="en-AU" altLang="zh-CN" sz="1200" b="0" dirty="0">
              <a:latin typeface="DengXian" panose="02010600030101010101" pitchFamily="2" charset="-122"/>
              <a:ea typeface="DengXian" panose="02010600030101010101" pitchFamily="2" charset="-122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但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基督徒也會受燈紅酒綠的誘惑試探。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保羅在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15-1</a:t>
            </a:r>
            <a:r>
              <a:rPr lang="en-US" altLang="zh-CN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節論述</a:t>
            </a:r>
            <a:r>
              <a:rPr lang="zh-CN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「為何基督</a:t>
            </a:r>
            <a:r>
              <a:rPr lang="zh-TW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徒要逃避淫亂」</a:t>
            </a:r>
            <a:r>
              <a:rPr lang="zh-CN" altLang="en-US" sz="1200" b="0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en-US" altLang="zh-TW" sz="1200" b="0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E40C8-0C2E-482B-8DE4-7663F9B78223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0292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聖徒的身體因為基督的救贖和聖靈的內住，在一靈的結合裏已經是基督的肢體，如果和娼妓交合，按照創世記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2:24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性行為是夫妻兩人成為一體，是生命在愛中合一，所以聖徒不可能與基督一體又與娼妓一體，淫亂的行為就是聖徒拿走（拋棄）基督肢體，不再是主的肢體，與娼妓結合成為娼妓的肢體，他不再屬於基督，他無法經歷第二次的復活，他淫亂的結局就是永遠的毀滅，啟示錄</a:t>
            </a:r>
            <a:r>
              <a:rPr lang="en-AU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21:8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說：「惟有膽怯的、不信的、可憎的、殺人的、淫亂的、行邪術的、拜偶像的，和一切說謊話的，他們的分就在燒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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硫磺的火湖裏；這是第二次的死。」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</a:p>
          <a:p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18</a:t>
            </a:r>
            <a:r>
              <a:rPr lang="zh-CN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節  只有一條路可以避免身體毀滅的結局：持續地逃避淫行。聖經上一個美好的榜樣是約瑟。創世記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39:7-10</a:t>
            </a:r>
            <a:r>
              <a:rPr lang="zh-TW" alt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約瑟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主人的妻以目送情給</a:t>
            </a:r>
            <a:r>
              <a:rPr lang="zh-TW" alt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約瑟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，說：「你與我同寢吧！」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約瑟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從，對他主人的妻說：「看哪，一切家務，我主人都不知道；他把所有的都交在我手裏。在這家裏沒有比我大的；並且他沒有留下一樣不交給我，只留下了你，因為你是他的妻子。我怎能作這大惡，得罪神呢？」</a:t>
            </a:r>
            <a:r>
              <a:rPr lang="en-AU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後來她天天和</a:t>
            </a:r>
            <a:r>
              <a:rPr lang="zh-TW" alt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約瑟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說，</a:t>
            </a:r>
            <a:r>
              <a:rPr lang="zh-TW" altLang="en-US" sz="1200" u="sng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約瑟</a:t>
            </a:r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卻不聽從她，不與她同寢，也不和她在一處。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TW" altLang="en-US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「人所犯的，無論甚麼罪，都在身體以外；惟有行淫的，是得罪自己的身體。」是什麽意思？從上文看基督徒犯淫亂罪是把基督的肢體拋棄了，和娼妓結合，二人成為一體，把原來聖潔的身體變成娼妓的肢體，得罪“身體與主的聯合”。從下文看，身體是聖靈的殿，聖靈住在自己的身體裡面，但行淫的罪停留在自己的身體，使聖靈不能住在自己的身體裡面，因此行淫得罪“身體是聖靈的聖殿”。不像別的罪都在身體以外，不會停留在自己身上。再說，我們的身體是基督贖回的，是屬基督的，行淫的人把屬基督的肢體作為罪的器具，得罪“身體的所有權”。最後，神要審判行淫者身體遭受毀滅的結局，永遠“得罪自己的身體”。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zh-CN" altLang="en-US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討論問題：有些人認為生意上到酒色場所是不可避免；婚前同居、換伴侶，結婚後婚外情也沒關係，你同意嗎？為什麽？淫亂有什麽嚴重的後果？</a:t>
            </a:r>
            <a:endParaRPr lang="en-AU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A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2DE40C8-0C2E-482B-8DE4-7663F9B78223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42930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EE5977-807E-4FD2-9F3F-CC88A9049F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49CB517-7B2B-4CCC-A119-79CA2BD8855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D86603-91B8-4E3F-90F6-A381C4F162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A55B30-BFA2-47A5-BD0F-ECB25B346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423D24-F37C-45BC-A859-0DB24378C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510774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4A4DFF-10F5-4F3E-B7EB-B9628A4EB2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E2DFE7-A89E-4402-98D3-36117C9110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88917F-9311-4704-8227-09A12ADD55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E38883-D800-4941-9279-9983FE7F1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2B64BF-C782-4E2B-8B98-66D553812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44819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35A77B4-CFE6-427A-83CC-1C94A37D54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838A585-0721-4A15-821A-1379A56A32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C278B0-2CC1-43FD-B9B6-697952E67D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65090F-D0EB-41F6-A934-F654B256E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529BC6-6E44-46E9-B354-97B222BB0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2016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1D3896-A9D7-4178-A02A-41DBD4983E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78AF833-FD92-413A-A950-13EEA87BF4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60D587-4D9E-41E9-B3E7-A59A4C1580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A35D14-B938-40A5-A7FF-DC6F5ED59F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B032E3-2EC8-4D84-876E-C6814E5503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17821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788C14-BB31-49F7-B03D-466A967702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61E10B-BFDD-4179-BEBB-68A9CD612A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D4CEED-39D6-4457-8109-7D2FB43B45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6CA4B0-2D92-4E38-A865-269576BC90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9F15566-1EA8-454B-96B5-C5AE884431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123769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1D716F-82F5-4564-84A9-A4294836C0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8602709-3C94-4C17-BFDC-866AB9C7738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7469930-0CCB-47C6-B2A2-0DDB31A76D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8DFC6E-26BB-4F04-833B-0E4EBD45E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CCB3EE-569F-4A2B-8F26-CCA31E2B0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02DD50-F924-4697-91A1-8B0D7B60CF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60067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9B9A0-0F2E-4D62-8D77-B3C8A72AB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79BAAA-95FF-4EFB-9938-5728BF250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CEE94FF-ADC8-45C2-8264-AE1E07D734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B4234DB-D6A9-4B0A-AB98-439C82DF40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66B7371-E26D-4F6E-9EE4-ADB468C3F0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9005A3E-B325-4FD4-ABC6-9858CF84B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43B7385-3667-4837-84BF-68E8FD6B18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44D1B2-19AA-4FC6-8E0A-875C673F4D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2460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91D911-9398-425C-BB5C-7F74F4CF2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0853EA-0E26-4B39-8728-AF0E27E840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99AABC6-E1DA-476C-B4E6-0EB69F01B0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7B83E6E-D09E-479E-AB06-9B177D8D03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22361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E01ED40-F454-438E-B2EC-F48FC04D26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FBFEFFC-C03A-410B-B56F-DFC7E85FF2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84765D-89AE-4FAB-95FE-279EFB2F6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8344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FF48BC-E6BE-44EA-9ECF-8C6C5E9F44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0FFAB1-8C67-4E49-AC98-641ABE5C8E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084E8B8-1BD0-4C49-94E1-CB96BD3BF3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0536E65-0B4F-4032-8AEB-E3343C2708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55BB1ED-815C-450B-A8EE-796085C72C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9A4B59F-2FA9-40A9-935D-9F83CEA593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28979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C2EA45-70E8-4DB4-A037-7E4D2AEF9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572DE4-0DEA-4E9F-AB23-5DFFB229E0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35AA8B4-B475-4F3A-96C6-9CE1ABC9C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CC0A2EC-62F4-49C9-BEE4-BB7499631C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3C73F34-36CE-4EC0-A85B-0BE1458A27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29982CC-07EE-434C-A3EA-30B6B52E0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058781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DFED4C-10B5-49DA-8976-0AFBF7FFB9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2413FB-853C-4F6A-998B-968EC4F737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C371C6-D63C-455D-ACB7-C024B7E37E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1EC703-C02C-4206-AC9F-578C89DD4025}" type="datetimeFigureOut">
              <a:rPr lang="en-AU" smtClean="0"/>
              <a:t>25/05/2019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5B3E0F6-AC4D-45BB-A3AF-9CDB346405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1511C6-A908-4B76-A8A7-081CF17F3E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5CD0C-636E-4E4B-B44D-B2D10B39C589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04364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http://biblegeography.holylight.org.tw/apps/editor/attached/image/20161004/20161004071258_24062.jpg">
            <a:extLst>
              <a:ext uri="{FF2B5EF4-FFF2-40B4-BE49-F238E27FC236}">
                <a16:creationId xmlns:a16="http://schemas.microsoft.com/office/drawing/2014/main" id="{3FAD262F-1116-4DC0-8F16-8BE03C9511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547" y="-1007923"/>
            <a:ext cx="11628906" cy="8124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F973416-4800-4730-9F43-C12165B2A2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53255"/>
            <a:ext cx="9144000" cy="1655762"/>
          </a:xfrm>
        </p:spPr>
        <p:txBody>
          <a:bodyPr/>
          <a:lstStyle/>
          <a:p>
            <a:r>
              <a:rPr lang="zh-TW" altLang="en-US" b="1" dirty="0"/>
              <a:t> </a:t>
            </a:r>
            <a:r>
              <a:rPr lang="zh-TW" altLang="en-US" b="1" dirty="0">
                <a:solidFill>
                  <a:srgbClr val="990033"/>
                </a:solidFill>
              </a:rPr>
              <a:t>身體為榮耀神</a:t>
            </a:r>
            <a:endParaRPr lang="en-AU" dirty="0">
              <a:solidFill>
                <a:srgbClr val="990033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90453DC-A0B0-4A6E-8FAB-68B8524BC54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10861" y="3054359"/>
            <a:ext cx="9144000" cy="1655762"/>
          </a:xfrm>
        </p:spPr>
        <p:txBody>
          <a:bodyPr>
            <a:normAutofit fontScale="92500" lnSpcReduction="10000"/>
          </a:bodyPr>
          <a:lstStyle/>
          <a:p>
            <a:endParaRPr lang="en-US" altLang="zh-TW" b="1" dirty="0"/>
          </a:p>
          <a:p>
            <a:endParaRPr lang="en-US" altLang="zh-TW" b="1" dirty="0"/>
          </a:p>
          <a:p>
            <a:r>
              <a:rPr lang="zh-TW" altLang="en-US" sz="5800" b="1" dirty="0">
                <a:solidFill>
                  <a:srgbClr val="990033"/>
                </a:solidFill>
              </a:rPr>
              <a:t>哥林多前書</a:t>
            </a:r>
            <a:r>
              <a:rPr lang="zh-TW" altLang="en-US" sz="5200" b="1" dirty="0">
                <a:solidFill>
                  <a:srgbClr val="990033"/>
                </a:solidFill>
              </a:rPr>
              <a:t> </a:t>
            </a:r>
            <a:r>
              <a:rPr lang="en-US" altLang="zh-CN" sz="5800" b="1" dirty="0">
                <a:solidFill>
                  <a:srgbClr val="990033"/>
                </a:solidFill>
              </a:rPr>
              <a:t>6</a:t>
            </a:r>
            <a:r>
              <a:rPr lang="en-AU" altLang="zh-CN" sz="5800" b="1" dirty="0">
                <a:solidFill>
                  <a:srgbClr val="990033"/>
                </a:solidFill>
              </a:rPr>
              <a:t>:</a:t>
            </a:r>
            <a:r>
              <a:rPr lang="en-AU" sz="5800" b="1" dirty="0">
                <a:solidFill>
                  <a:srgbClr val="990033"/>
                </a:solidFill>
              </a:rPr>
              <a:t>12</a:t>
            </a:r>
            <a:r>
              <a:rPr lang="en-AU" altLang="zh-CN" sz="5800" b="1" dirty="0">
                <a:solidFill>
                  <a:srgbClr val="990033"/>
                </a:solidFill>
              </a:rPr>
              <a:t>-</a:t>
            </a:r>
            <a:r>
              <a:rPr lang="en-AU" sz="5800" b="1" dirty="0">
                <a:solidFill>
                  <a:srgbClr val="990033"/>
                </a:solidFill>
              </a:rPr>
              <a:t>20</a:t>
            </a:r>
            <a:endParaRPr lang="en-AU" sz="5800" dirty="0">
              <a:solidFill>
                <a:srgbClr val="990033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60E4409-B974-4C8E-A7AA-8792F2EE1A0F}"/>
              </a:ext>
            </a:extLst>
          </p:cNvPr>
          <p:cNvSpPr/>
          <p:nvPr/>
        </p:nvSpPr>
        <p:spPr>
          <a:xfrm>
            <a:off x="8401167" y="5863413"/>
            <a:ext cx="201582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4000" b="1" dirty="0"/>
              <a:t>愛琴海</a:t>
            </a:r>
            <a:endParaRPr lang="en-AU" sz="4000" b="1" dirty="0"/>
          </a:p>
        </p:txBody>
      </p:sp>
    </p:spTree>
    <p:extLst>
      <p:ext uri="{BB962C8B-B14F-4D97-AF65-F5344CB8AC3E}">
        <p14:creationId xmlns:p14="http://schemas.microsoft.com/office/powerpoint/2010/main" val="2718998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7DB34E90-7AA2-49BB-AE65-375C91D30EDF}"/>
              </a:ext>
            </a:extLst>
          </p:cNvPr>
          <p:cNvSpPr/>
          <p:nvPr/>
        </p:nvSpPr>
        <p:spPr>
          <a:xfrm>
            <a:off x="0" y="1151223"/>
            <a:ext cx="121920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19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你們豈不知道你們的身體是聖靈的殿嗎？這聖靈是從神而來，住在你們裏面的。而且你們不是屬於自己，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20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因為你們是代價買來的。所以要用你們的身體榮耀神</a:t>
            </a:r>
            <a:r>
              <a:rPr lang="zh-TW" altLang="en-US" sz="4000" b="1" dirty="0">
                <a:latin typeface="+mn-ea"/>
                <a:cs typeface="PMingLiU" panose="02020500000000000000" pitchFamily="18" charset="-120"/>
              </a:rPr>
              <a:t>。</a:t>
            </a:r>
            <a:endParaRPr lang="en-AU" sz="40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69411D42-F0CC-44C0-A843-501BACBB6B0B}"/>
              </a:ext>
            </a:extLst>
          </p:cNvPr>
          <p:cNvSpPr/>
          <p:nvPr/>
        </p:nvSpPr>
        <p:spPr>
          <a:xfrm>
            <a:off x="821158" y="171069"/>
            <a:ext cx="10549683" cy="7864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19-20</a:t>
            </a:r>
            <a:r>
              <a:rPr lang="zh-CN" altLang="en-US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節    身體是聖靈的殿  身體為榮耀神</a:t>
            </a:r>
            <a:endParaRPr lang="en-US" altLang="zh-CN" sz="4400" b="1" dirty="0">
              <a:solidFill>
                <a:srgbClr val="0000FF"/>
              </a:solidFill>
              <a:latin typeface="DengXian" panose="02010600030101010101" pitchFamily="2" charset="-122"/>
              <a:ea typeface="DengXian" panose="02010600030101010101" pitchFamily="2" charset="-122"/>
              <a:cs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4025797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46690328-DBCC-42ED-B505-42730770E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148348" y="6554558"/>
            <a:ext cx="1162290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AU" altLang="en-US" sz="1800"/>
              <a:t> </a:t>
            </a:r>
            <a:endParaRPr lang="en-AU" altLang="en-US" sz="1800" b="1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E3F7FB3E-4485-40DB-B64B-C2EC5B37C7BA}"/>
              </a:ext>
            </a:extLst>
          </p:cNvPr>
          <p:cNvSpPr/>
          <p:nvPr/>
        </p:nvSpPr>
        <p:spPr>
          <a:xfrm>
            <a:off x="6494206" y="4416811"/>
            <a:ext cx="569779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TW" altLang="en-US" sz="3600" b="1" dirty="0">
                <a:solidFill>
                  <a:srgbClr val="000000"/>
                </a:solidFill>
                <a:latin typeface="Arial" panose="020B0604020202020204" pitchFamily="34" charset="0"/>
              </a:rPr>
              <a:t>哥林多</a:t>
            </a:r>
            <a:r>
              <a:rPr lang="zh-TW" altLang="en-US" sz="36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山</a:t>
            </a:r>
            <a:r>
              <a:rPr lang="zh-CN" altLang="en-US" sz="36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上防衛城牆猶在</a:t>
            </a:r>
            <a:endParaRPr lang="en-AU" altLang="zh-CN" sz="3600" b="1" dirty="0">
              <a:solidFill>
                <a:srgbClr val="00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36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性</a:t>
            </a:r>
            <a:r>
              <a:rPr lang="zh-TW" altLang="en-US" sz="3600" b="1" dirty="0">
                <a:solidFill>
                  <a:srgbClr val="000000"/>
                </a:solidFill>
                <a:latin typeface="+mn-ea"/>
              </a:rPr>
              <a:t>愛</a:t>
            </a:r>
            <a:r>
              <a:rPr lang="zh-CN" altLang="en-US" sz="36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女</a:t>
            </a:r>
            <a:r>
              <a:rPr lang="zh-TW" altLang="en-US" sz="3600" b="1" dirty="0">
                <a:solidFill>
                  <a:srgbClr val="000000"/>
                </a:solidFill>
                <a:latin typeface="+mn-ea"/>
              </a:rPr>
              <a:t>神廟</a:t>
            </a:r>
            <a:r>
              <a:rPr lang="zh-CN" altLang="en-US" sz="3600" b="1" dirty="0">
                <a:solidFill>
                  <a:srgbClr val="000000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已毀</a:t>
            </a:r>
            <a:endParaRPr lang="en-AU" altLang="zh-TW" sz="3600" b="1" dirty="0">
              <a:solidFill>
                <a:srgbClr val="000000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3600" b="1" dirty="0">
                <a:solidFill>
                  <a:srgbClr val="000000"/>
                </a:solidFill>
                <a:latin typeface="+mn-ea"/>
              </a:rPr>
              <a:t> </a:t>
            </a:r>
            <a:r>
              <a:rPr lang="en-US" altLang="zh-TW" sz="3600" b="1" dirty="0">
                <a:solidFill>
                  <a:srgbClr val="000000"/>
                </a:solidFill>
                <a:latin typeface="Arial" panose="020B0604020202020204" pitchFamily="34" charset="0"/>
              </a:rPr>
              <a:t>Aphrodite</a:t>
            </a:r>
            <a:r>
              <a:rPr lang="en-AU" altLang="zh-CN" sz="3600" b="1" dirty="0">
                <a:solidFill>
                  <a:srgbClr val="000000"/>
                </a:solidFill>
                <a:latin typeface="Arial" panose="020B0604020202020204" pitchFamily="34" charset="0"/>
              </a:rPr>
              <a:t> Acropolis</a:t>
            </a:r>
            <a:endParaRPr lang="en-AU" sz="3600" b="1" dirty="0"/>
          </a:p>
        </p:txBody>
      </p:sp>
      <p:pic>
        <p:nvPicPr>
          <p:cNvPr id="1026" name="Picture 2" descr="http://biblegeography.holylight.org.tw/images/admin/region_pic/city_pic/upload_image/140/a182c99d33811457ab317ea69781f52b.jpg">
            <a:extLst>
              <a:ext uri="{FF2B5EF4-FFF2-40B4-BE49-F238E27FC236}">
                <a16:creationId xmlns:a16="http://schemas.microsoft.com/office/drawing/2014/main" id="{D1557A47-7264-4924-9A12-F245F23B47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4021" y="-59329"/>
            <a:ext cx="5677979" cy="4476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http://www.ocbf.ca/2012/sites/default/files/img/devotion/0723c.jpg">
            <a:extLst>
              <a:ext uri="{FF2B5EF4-FFF2-40B4-BE49-F238E27FC236}">
                <a16:creationId xmlns:a16="http://schemas.microsoft.com/office/drawing/2014/main" id="{71FA0D82-D2CE-416A-9CDA-E36AA41353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075765"/>
            <a:ext cx="6177601" cy="57822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92F4735A-9AE3-43EA-B026-1A801AE48F8D}"/>
              </a:ext>
            </a:extLst>
          </p:cNvPr>
          <p:cNvSpPr/>
          <p:nvPr/>
        </p:nvSpPr>
        <p:spPr>
          <a:xfrm>
            <a:off x="5251432" y="1990621"/>
            <a:ext cx="1242774" cy="3693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07E15B5-6FC2-461E-878E-46B6893B48AD}"/>
              </a:ext>
            </a:extLst>
          </p:cNvPr>
          <p:cNvSpPr/>
          <p:nvPr/>
        </p:nvSpPr>
        <p:spPr>
          <a:xfrm>
            <a:off x="0" y="0"/>
            <a:ext cx="12371294" cy="68407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zh-TW" altLang="en-US" sz="4000" b="1" dirty="0"/>
              <a:t>哥林多前書 </a:t>
            </a:r>
            <a:r>
              <a:rPr lang="en-US" altLang="zh-CN" sz="4000" b="1" dirty="0"/>
              <a:t>6</a:t>
            </a:r>
            <a:r>
              <a:rPr lang="en-AU" altLang="zh-CN" sz="4000" b="1" dirty="0"/>
              <a:t>:</a:t>
            </a:r>
            <a:r>
              <a:rPr lang="en-AU" sz="4000" b="1" dirty="0"/>
              <a:t>12</a:t>
            </a:r>
            <a:r>
              <a:rPr lang="en-AU" altLang="zh-CN" sz="4000" b="1" dirty="0"/>
              <a:t>-</a:t>
            </a:r>
            <a:r>
              <a:rPr lang="en-AU" sz="4000" b="1" dirty="0"/>
              <a:t>20</a:t>
            </a:r>
            <a:endParaRPr lang="en-AU" sz="4000" dirty="0"/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12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「凡事我都可行」，但不是凡事都有益處。「凡事我都可行」，但任何事我都不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被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它轄制。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13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「食物是為肚腹，肚腹是為食物」；但神要使這兩樣都毀壞。身體不是為淫亂，而是為主；主也是為身體。 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14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神已經使主復活，也要用他自己的能力使我們復活。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15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你們豈不知你們的身體是基督的肢體嗎？我可以拿走基督的肢體作為娼妓的肢體嗎？絕對不可！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16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你們豈不知道與娼妓結合的，是與她一體嗎？因為</a:t>
            </a:r>
            <a:r>
              <a:rPr lang="zh-CN" altLang="en-US" sz="4000" b="1" dirty="0">
                <a:latin typeface="+mn-ea"/>
                <a:cs typeface="Times New Roman" panose="02020603050405020304" pitchFamily="18" charset="0"/>
              </a:rPr>
              <a:t>神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說：「二人要成為一體。」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 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1466954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252DCA42-0B2A-4264-B4B9-AF8D42ADB4E2}"/>
              </a:ext>
            </a:extLst>
          </p:cNvPr>
          <p:cNvSpPr/>
          <p:nvPr/>
        </p:nvSpPr>
        <p:spPr>
          <a:xfrm>
            <a:off x="0" y="0"/>
            <a:ext cx="121920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17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但與主結合的，就是與主成為一靈。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18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你們要逃避淫亂。人所犯的，無論甚麼罪，都在身體以外；惟有行淫的，是得罪自己的身體。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 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19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你們豈不知道你們的身體是聖靈的殿嗎？這聖靈是從神而來，住在你們裏面的。而且你們不是屬於自己，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20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因為你們是代價買來的。所以要用你們的身體榮耀神</a:t>
            </a:r>
            <a:r>
              <a:rPr lang="zh-TW" altLang="en-US" sz="4000" b="1" dirty="0">
                <a:latin typeface="+mn-ea"/>
                <a:cs typeface="PMingLiU" panose="02020500000000000000" pitchFamily="18" charset="-120"/>
              </a:rPr>
              <a:t>。</a:t>
            </a:r>
            <a:endParaRPr lang="en-AU" sz="4000" b="1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248117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84F3B9C9-9998-4681-A8E1-7D8FB2472CD8}"/>
              </a:ext>
            </a:extLst>
          </p:cNvPr>
          <p:cNvSpPr/>
          <p:nvPr/>
        </p:nvSpPr>
        <p:spPr>
          <a:xfrm>
            <a:off x="152400" y="457200"/>
            <a:ext cx="12039600" cy="49967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zh-TW" altLang="en-US" sz="4400" b="1" dirty="0">
                <a:solidFill>
                  <a:srgbClr val="0000FF"/>
                </a:solidFill>
                <a:latin typeface="Calibri" panose="020F0502020204030204" pitchFamily="34" charset="0"/>
                <a:ea typeface="DengXian" panose="02010600030101010101" pitchFamily="2" charset="-122"/>
                <a:cs typeface="PMingLiU" panose="02020500000000000000" pitchFamily="18" charset="-120"/>
              </a:rPr>
              <a:t>摘要</a:t>
            </a:r>
            <a:endParaRPr lang="en-US" altLang="zh-TW" sz="4400" b="1" dirty="0">
              <a:solidFill>
                <a:srgbClr val="0000FF"/>
              </a:solidFill>
              <a:latin typeface="Calibri" panose="020F0502020204030204" pitchFamily="34" charset="0"/>
              <a:ea typeface="DengXian" panose="02010600030101010101" pitchFamily="2" charset="-122"/>
              <a:cs typeface="PMingLiU" panose="02020500000000000000" pitchFamily="18" charset="-12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en-AU" sz="44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AU" sz="4400" b="1" dirty="0"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   12-14</a:t>
            </a:r>
            <a:r>
              <a:rPr lang="zh-TW" altLang="en-US" sz="4400" b="1" dirty="0">
                <a:latin typeface="Calibri" panose="020F0502020204030204" pitchFamily="34" charset="0"/>
                <a:ea typeface="DengXian" panose="02010600030101010101" pitchFamily="2" charset="-122"/>
                <a:cs typeface="PMingLiU" panose="02020500000000000000" pitchFamily="18" charset="-120"/>
              </a:rPr>
              <a:t>節     </a:t>
            </a:r>
            <a:r>
              <a:rPr lang="zh-CN" altLang="en-US" sz="4400" b="1" dirty="0">
                <a:latin typeface="Calibri" panose="020F0502020204030204" pitchFamily="34" charset="0"/>
                <a:ea typeface="DengXian" panose="02010600030101010101" pitchFamily="2" charset="-122"/>
                <a:cs typeface="PMingLiU" panose="02020500000000000000" pitchFamily="18" charset="-120"/>
              </a:rPr>
              <a:t>糾正縱慾派濫用身體的標語</a:t>
            </a:r>
            <a:endParaRPr lang="en-US" altLang="zh-CN" sz="4400" b="1" dirty="0">
              <a:latin typeface="Calibri" panose="020F0502020204030204" pitchFamily="34" charset="0"/>
              <a:ea typeface="DengXian" panose="02010600030101010101" pitchFamily="2" charset="-122"/>
              <a:cs typeface="PMingLiU" panose="02020500000000000000" pitchFamily="18" charset="-120"/>
            </a:endParaRPr>
          </a:p>
          <a:p>
            <a:pPr>
              <a:lnSpc>
                <a:spcPct val="107000"/>
              </a:lnSpc>
            </a:pPr>
            <a:endParaRPr lang="en-AU" sz="20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AU" sz="4400" b="1" dirty="0"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   15-18</a:t>
            </a: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節    行淫的身體與基督的肢體分離</a:t>
            </a:r>
            <a:endParaRPr lang="en-US" altLang="zh-CN" sz="4400" b="1" dirty="0">
              <a:latin typeface="DengXian" panose="02010600030101010101" pitchFamily="2" charset="-122"/>
              <a:ea typeface="DengXian" panose="02010600030101010101" pitchFamily="2" charset="-122"/>
              <a:cs typeface="PMingLiU" panose="02020500000000000000" pitchFamily="18" charset="-120"/>
            </a:endParaRPr>
          </a:p>
          <a:p>
            <a:pPr>
              <a:lnSpc>
                <a:spcPct val="107000"/>
              </a:lnSpc>
            </a:pPr>
            <a:endParaRPr lang="en-AU" sz="2000" b="1" dirty="0">
              <a:latin typeface="Calibri" panose="020F0502020204030204" pitchFamily="34" charset="0"/>
              <a:ea typeface="DengXian" panose="02010600030101010101" pitchFamily="2" charset="-122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AU" sz="4400" b="1" dirty="0"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   19-20</a:t>
            </a:r>
            <a:r>
              <a:rPr lang="zh-CN" altLang="en-US" sz="4400" b="1" dirty="0"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節    身體是聖靈的殿  身體為榮耀神</a:t>
            </a:r>
            <a:endParaRPr lang="en-US" altLang="zh-CN" sz="4400" b="1" dirty="0">
              <a:latin typeface="DengXian" panose="02010600030101010101" pitchFamily="2" charset="-122"/>
              <a:ea typeface="DengXian" panose="02010600030101010101" pitchFamily="2" charset="-122"/>
              <a:cs typeface="PMingLiU" panose="02020500000000000000" pitchFamily="18" charset="-12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US" sz="2000" b="1" dirty="0">
              <a:effectLst/>
              <a:latin typeface="DengXian" panose="02010600030101010101" pitchFamily="2" charset="-122"/>
              <a:ea typeface="DengXian" panose="02010600030101010101" pitchFamily="2" charset="-12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64752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341E8220-E2F4-46FE-B879-16C6832DC5F9}"/>
              </a:ext>
            </a:extLst>
          </p:cNvPr>
          <p:cNvSpPr/>
          <p:nvPr/>
        </p:nvSpPr>
        <p:spPr>
          <a:xfrm>
            <a:off x="1422476" y="152792"/>
            <a:ext cx="969367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12-14</a:t>
            </a:r>
            <a:r>
              <a:rPr lang="zh-TW" altLang="en-US" sz="4400" b="1" dirty="0">
                <a:solidFill>
                  <a:srgbClr val="0000FF"/>
                </a:solidFill>
                <a:latin typeface="Calibri" panose="020F0502020204030204" pitchFamily="34" charset="0"/>
                <a:ea typeface="DengXian" panose="02010600030101010101" pitchFamily="2" charset="-122"/>
                <a:cs typeface="PMingLiU" panose="02020500000000000000" pitchFamily="18" charset="-120"/>
              </a:rPr>
              <a:t>節     </a:t>
            </a:r>
            <a:r>
              <a:rPr lang="zh-CN" altLang="en-US" sz="4400" b="1" dirty="0">
                <a:solidFill>
                  <a:srgbClr val="0000FF"/>
                </a:solidFill>
                <a:latin typeface="Calibri" panose="020F0502020204030204" pitchFamily="34" charset="0"/>
                <a:ea typeface="DengXian" panose="02010600030101010101" pitchFamily="2" charset="-122"/>
                <a:cs typeface="PMingLiU" panose="02020500000000000000" pitchFamily="18" charset="-120"/>
              </a:rPr>
              <a:t>糾正縱慾派濫用身體的標語</a:t>
            </a:r>
            <a:endParaRPr lang="en-AU" sz="4400" dirty="0">
              <a:solidFill>
                <a:srgbClr val="0000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3A616E4-E8AF-4C4D-9FCE-CD27044E6D7E}"/>
              </a:ext>
            </a:extLst>
          </p:cNvPr>
          <p:cNvSpPr/>
          <p:nvPr/>
        </p:nvSpPr>
        <p:spPr>
          <a:xfrm>
            <a:off x="87086" y="1144565"/>
            <a:ext cx="11996057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12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「凡事我都可行」，但不是凡事都有益處。「凡事我都可行」，但任何事我都不受它的轄制。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13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「食物是為肚腹，肚腹是為食物」；但神要使這兩樣都毀壞。身體不是為淫亂，而是為主；主也是為身體。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14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神已經使主復活，也要用他自己的能力使我們復活。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 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361212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76AB5C2-119F-4960-8C13-97A858603E10}"/>
              </a:ext>
            </a:extLst>
          </p:cNvPr>
          <p:cNvSpPr/>
          <p:nvPr/>
        </p:nvSpPr>
        <p:spPr>
          <a:xfrm>
            <a:off x="1" y="0"/>
            <a:ext cx="12191999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sz="4000" b="1" dirty="0">
                <a:solidFill>
                  <a:srgbClr val="0000FF"/>
                </a:solidFill>
              </a:rPr>
              <a:t>1.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「身體是為主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，不是為淫亂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」</a:t>
            </a:r>
            <a:endParaRPr lang="en-AU" altLang="zh-TW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羅馬書</a:t>
            </a:r>
            <a:r>
              <a:rPr lang="en-AU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12:1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所以弟兄們，我以神的慈悲勸你們，將身體獻上當作活祭，是聖潔的，是神所喜悅的；你們如此事奉乃是理所當然的。</a:t>
            </a:r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  <a:endParaRPr lang="en-AU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彼得前書</a:t>
            </a:r>
            <a:r>
              <a:rPr lang="en-US" altLang="zh-TW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1:14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你們既作順命的兒女，就不要效法從前蒙昧無知的時候那放縱私慾的樣子。</a:t>
            </a:r>
            <a:endParaRPr lang="en-AU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US" altLang="zh-CN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2.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「主也是為身體」</a:t>
            </a:r>
            <a:endParaRPr lang="en-AU" altLang="zh-TW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zh-TW" altLang="en-US" sz="4000" b="1" dirty="0">
                <a:solidFill>
                  <a:srgbClr val="0000FF"/>
                </a:solidFill>
              </a:rPr>
              <a:t>帖前</a:t>
            </a:r>
            <a:r>
              <a:rPr lang="en-AU" sz="4000" b="1" dirty="0">
                <a:solidFill>
                  <a:srgbClr val="0000FF"/>
                </a:solidFill>
              </a:rPr>
              <a:t>5:23</a:t>
            </a:r>
            <a:r>
              <a:rPr lang="en-AU" sz="4000" b="1" dirty="0"/>
              <a:t> </a:t>
            </a:r>
            <a:r>
              <a:rPr lang="zh-TW" altLang="en-US" sz="4000" b="1" dirty="0"/>
              <a:t>「願賜平安的神親自使你們全然成聖！又願你們的靈與魂與身子得蒙保守，在我們主耶穌基督降臨的時候，完全無可指摘！」</a:t>
            </a:r>
            <a:endParaRPr lang="en-AU" altLang="zh-TW" sz="4000" b="1" dirty="0"/>
          </a:p>
          <a:p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約</a:t>
            </a:r>
            <a:r>
              <a:rPr lang="en-US" altLang="zh-TW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5:29</a:t>
            </a:r>
            <a:r>
              <a:rPr lang="zh-TW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「 行善的，復活得生；作惡的，復活定罪。」</a:t>
            </a:r>
            <a:endParaRPr lang="en-AU" sz="40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344774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71E9BC05-3375-454D-AC55-87B621AFC862}"/>
              </a:ext>
            </a:extLst>
          </p:cNvPr>
          <p:cNvSpPr/>
          <p:nvPr/>
        </p:nvSpPr>
        <p:spPr>
          <a:xfrm>
            <a:off x="788553" y="283420"/>
            <a:ext cx="1023870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AU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15-18</a:t>
            </a:r>
            <a:r>
              <a:rPr lang="zh-CN" altLang="en-US" sz="4400" b="1" dirty="0">
                <a:solidFill>
                  <a:srgbClr val="0000FF"/>
                </a:solidFill>
                <a:latin typeface="DengXian" panose="02010600030101010101" pitchFamily="2" charset="-122"/>
                <a:ea typeface="DengXian" panose="02010600030101010101" pitchFamily="2" charset="-122"/>
                <a:cs typeface="PMingLiU" panose="02020500000000000000" pitchFamily="18" charset="-120"/>
              </a:rPr>
              <a:t>節    行淫的身體與基督的肢體分離</a:t>
            </a:r>
            <a:endParaRPr lang="en-AU" sz="4400" dirty="0">
              <a:solidFill>
                <a:srgbClr val="0000FF"/>
              </a:solidFill>
            </a:endParaRP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640AB05E-4438-4F23-BF95-0E24941EFE49}"/>
              </a:ext>
            </a:extLst>
          </p:cNvPr>
          <p:cNvSpPr/>
          <p:nvPr/>
        </p:nvSpPr>
        <p:spPr>
          <a:xfrm>
            <a:off x="394276" y="1470043"/>
            <a:ext cx="11027253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15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你們豈不知道你們的身體是基督的肢體嗎？我可以拿走基督的肢體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去做成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娼妓的肢體嗎？絕對不可！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16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你們豈不知道與娼妓結合的，是與她一體嗎？因為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  <a:cs typeface="Times New Roman" panose="02020603050405020304" pitchFamily="18" charset="0"/>
              </a:rPr>
              <a:t>神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說：「二人要成為一體。」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 17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但與主結合的，就是與主成為一靈。</a:t>
            </a:r>
            <a:r>
              <a:rPr lang="en-AU" sz="4000" b="1" i="1" dirty="0">
                <a:latin typeface="+mn-ea"/>
                <a:cs typeface="Times New Roman" panose="02020603050405020304" pitchFamily="18" charset="0"/>
              </a:rPr>
              <a:t>18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r>
              <a:rPr lang="zh-TW" altLang="en-US" sz="4000" b="1" dirty="0">
                <a:latin typeface="+mn-ea"/>
                <a:cs typeface="Times New Roman" panose="02020603050405020304" pitchFamily="18" charset="0"/>
              </a:rPr>
              <a:t>你們要逃避淫亂。人所犯的，無論甚麼罪，都在身體以外；惟有行淫的，是得罪自己的身體。 </a:t>
            </a:r>
            <a:r>
              <a:rPr lang="en-AU" sz="4000" b="1" dirty="0">
                <a:latin typeface="+mn-ea"/>
                <a:cs typeface="Times New Roman" panose="02020603050405020304" pitchFamily="18" charset="0"/>
              </a:rPr>
              <a:t> 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17981714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19F70C67-E13C-4F74-8B46-A9CA24B042F1}"/>
              </a:ext>
            </a:extLst>
          </p:cNvPr>
          <p:cNvSpPr/>
          <p:nvPr/>
        </p:nvSpPr>
        <p:spPr>
          <a:xfrm>
            <a:off x="0" y="597455"/>
            <a:ext cx="12192000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AU" sz="44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15-18</a:t>
            </a:r>
            <a:r>
              <a:rPr lang="zh-CN" altLang="en-US" sz="44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節     論述「為何</a:t>
            </a:r>
            <a:r>
              <a:rPr lang="zh-TW" altLang="en-US" sz="44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聖徒要逃避淫亂」</a:t>
            </a:r>
            <a:r>
              <a:rPr lang="zh-CN" altLang="en-US" sz="44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？</a:t>
            </a:r>
            <a:endParaRPr lang="en-US" altLang="zh-TW" sz="4400" b="1" dirty="0">
              <a:solidFill>
                <a:srgbClr val="0000FF"/>
              </a:solidFill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pPr algn="ctr"/>
            <a:endParaRPr lang="en-AU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A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聖徒的身體是基督的肢體。</a:t>
            </a:r>
            <a:endParaRPr lang="en-US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sz="1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     B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不可拿走基督的肢體作為娼妓的肢體，</a:t>
            </a:r>
            <a:endParaRPr lang="en-US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endParaRPr lang="en-AU" sz="14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     B 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因為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與娼妓結合的就是與娼妓二人成為一體。</a:t>
            </a:r>
            <a:endParaRPr lang="en-US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sz="14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</a:p>
          <a:p>
            <a:r>
              <a:rPr lang="en-AU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    A 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但與主聯合的就是與主成為一靈。</a:t>
            </a:r>
            <a:endParaRPr lang="en-US" altLang="zh-TW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  <a:p>
            <a:r>
              <a:rPr lang="en-AU" sz="1400" b="1" dirty="0">
                <a:latin typeface="PMingLiU" panose="02020500000000000000" pitchFamily="18" charset="-120"/>
                <a:ea typeface="PMingLiU" panose="02020500000000000000" pitchFamily="18" charset="-120"/>
              </a:rPr>
              <a:t> </a:t>
            </a:r>
          </a:p>
          <a:p>
            <a:r>
              <a:rPr lang="en-AU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  </a:t>
            </a:r>
            <a:r>
              <a:rPr lang="zh-CN" altLang="en-US" sz="4000" b="1" dirty="0">
                <a:solidFill>
                  <a:srgbClr val="0000FF"/>
                </a:solidFill>
                <a:latin typeface="PMingLiU" panose="02020500000000000000" pitchFamily="18" charset="-120"/>
                <a:ea typeface="PMingLiU" panose="02020500000000000000" pitchFamily="18" charset="-120"/>
              </a:rPr>
              <a:t>結論：</a:t>
            </a:r>
            <a:r>
              <a:rPr lang="zh-CN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淫亂使聖徒與主分離，</a:t>
            </a:r>
            <a:r>
              <a:rPr lang="zh-TW" altLang="en-US" sz="4000" b="1" dirty="0">
                <a:latin typeface="PMingLiU" panose="02020500000000000000" pitchFamily="18" charset="-120"/>
                <a:ea typeface="PMingLiU" panose="02020500000000000000" pitchFamily="18" charset="-120"/>
              </a:rPr>
              <a:t>所以聖徒要逃避淫亂！</a:t>
            </a:r>
            <a:endParaRPr lang="en-AU" sz="4000" b="1" dirty="0">
              <a:latin typeface="PMingLiU" panose="02020500000000000000" pitchFamily="18" charset="-120"/>
              <a:ea typeface="PMingLiU" panose="020205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7077959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1503</TotalTime>
  <Words>2526</Words>
  <Application>Microsoft Office PowerPoint</Application>
  <PresentationFormat>Widescreen</PresentationFormat>
  <Paragraphs>83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DengXian</vt:lpstr>
      <vt:lpstr>DengXian</vt:lpstr>
      <vt:lpstr>新細明體</vt:lpstr>
      <vt:lpstr>新細明體</vt:lpstr>
      <vt:lpstr>Arial</vt:lpstr>
      <vt:lpstr>Calibri</vt:lpstr>
      <vt:lpstr>Calibri Light</vt:lpstr>
      <vt:lpstr>Office Theme</vt:lpstr>
      <vt:lpstr> 身體為榮耀神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身體為榮耀神</dc:title>
  <dc:creator>RH</dc:creator>
  <cp:lastModifiedBy>RH</cp:lastModifiedBy>
  <cp:revision>100</cp:revision>
  <cp:lastPrinted>2019-05-25T14:19:09Z</cp:lastPrinted>
  <dcterms:created xsi:type="dcterms:W3CDTF">2019-05-23T01:03:07Z</dcterms:created>
  <dcterms:modified xsi:type="dcterms:W3CDTF">2019-05-25T14:22:31Z</dcterms:modified>
</cp:coreProperties>
</file>